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o bin" initials="r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05T10:34:25.232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05T10:34:25.232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42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68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658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81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00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11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479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4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08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678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13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52BA5-228F-486C-A4CD-DA9E315F4FEC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B9EA7-53CB-4439-9FAA-CA5503DEB5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60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Fattispecie" TargetMode="External"/><Relationship Id="rId7" Type="http://schemas.openxmlformats.org/officeDocument/2006/relationships/comments" Target="../comments/comment1.xml"/><Relationship Id="rId2" Type="http://schemas.openxmlformats.org/officeDocument/2006/relationships/hyperlink" Target="https://it.wikipedia.org/wiki/Fatto_giuridic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t.wikipedia.org/wiki/Rapporto_giuridico" TargetMode="External"/><Relationship Id="rId5" Type="http://schemas.openxmlformats.org/officeDocument/2006/relationships/hyperlink" Target="https://it.wikipedia.org/wiki/Effetto_giuridico" TargetMode="External"/><Relationship Id="rId4" Type="http://schemas.openxmlformats.org/officeDocument/2006/relationships/hyperlink" Target="https://it.wikipedia.org/wiki/Norma_(diritto)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Norma_(diritto)" TargetMode="External"/><Relationship Id="rId2" Type="http://schemas.openxmlformats.org/officeDocument/2006/relationships/hyperlink" Target="https://it.wikipedia.org/wiki/Fattispecie" TargetMode="Externa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2.xml"/><Relationship Id="rId5" Type="http://schemas.openxmlformats.org/officeDocument/2006/relationships/hyperlink" Target="https://it.wikipedia.org/wiki/Rapporto_giuridico" TargetMode="External"/><Relationship Id="rId4" Type="http://schemas.openxmlformats.org/officeDocument/2006/relationships/hyperlink" Target="https://it.wikipedia.org/wiki/Effetto_giuridi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e 12"/>
          <p:cNvSpPr/>
          <p:nvPr/>
        </p:nvSpPr>
        <p:spPr>
          <a:xfrm>
            <a:off x="5808663" y="5373689"/>
            <a:ext cx="1295400" cy="35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919288" y="260351"/>
            <a:ext cx="82296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chemeClr val="tx2"/>
                </a:solidFill>
              </a:rPr>
              <a:t>Fonti atto, fonti </a:t>
            </a:r>
            <a:r>
              <a:rPr lang="it-IT" altLang="it-IT" sz="2800" dirty="0" smtClean="0">
                <a:solidFill>
                  <a:schemeClr val="tx2"/>
                </a:solidFill>
              </a:rPr>
              <a:t>fatto: </a:t>
            </a:r>
            <a:r>
              <a:rPr lang="it-IT" altLang="it-IT" sz="2800" dirty="0" smtClean="0">
                <a:solidFill>
                  <a:schemeClr val="tx2"/>
                </a:solidFill>
              </a:rPr>
              <a:t>fatto </a:t>
            </a:r>
            <a:r>
              <a:rPr lang="it-IT" altLang="it-IT" sz="2800" dirty="0" smtClean="0">
                <a:solidFill>
                  <a:schemeClr val="tx2"/>
                </a:solidFill>
              </a:rPr>
              <a:t>vs. fatti «normativi»</a:t>
            </a:r>
            <a:endParaRPr lang="it-IT" altLang="it-IT" sz="2800" dirty="0">
              <a:solidFill>
                <a:schemeClr val="tx2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248526" y="1341439"/>
            <a:ext cx="2016125" cy="719137"/>
          </a:xfrm>
          <a:prstGeom prst="rect">
            <a:avLst/>
          </a:prstGeom>
          <a:solidFill>
            <a:srgbClr val="00B05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Genere comune</a:t>
            </a:r>
          </a:p>
        </p:txBody>
      </p:sp>
      <p:sp>
        <p:nvSpPr>
          <p:cNvPr id="4" name="Freccia a destra 3"/>
          <p:cNvSpPr/>
          <p:nvPr/>
        </p:nvSpPr>
        <p:spPr>
          <a:xfrm rot="10800000">
            <a:off x="5622925" y="1700213"/>
            <a:ext cx="1193800" cy="69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7967664" y="4292600"/>
            <a:ext cx="2016125" cy="719138"/>
          </a:xfrm>
          <a:prstGeom prst="rect">
            <a:avLst/>
          </a:prstGeom>
          <a:solidFill>
            <a:srgbClr val="00B05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Differenza specifica</a:t>
            </a:r>
          </a:p>
        </p:txBody>
      </p:sp>
      <p:sp>
        <p:nvSpPr>
          <p:cNvPr id="8" name="Freccia a destra 7"/>
          <p:cNvSpPr/>
          <p:nvPr/>
        </p:nvSpPr>
        <p:spPr>
          <a:xfrm rot="10800000">
            <a:off x="6091238" y="4802188"/>
            <a:ext cx="1192212" cy="68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7176" name="CasellaDiTesto 4"/>
          <p:cNvSpPr txBox="1">
            <a:spLocks noChangeArrowheads="1"/>
          </p:cNvSpPr>
          <p:nvPr/>
        </p:nvSpPr>
        <p:spPr bwMode="auto">
          <a:xfrm>
            <a:off x="2763839" y="1516064"/>
            <a:ext cx="2808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Fatto giuridico</a:t>
            </a:r>
          </a:p>
        </p:txBody>
      </p:sp>
      <p:sp>
        <p:nvSpPr>
          <p:cNvPr id="7177" name="CasellaDiTesto 5"/>
          <p:cNvSpPr txBox="1">
            <a:spLocks noChangeArrowheads="1"/>
          </p:cNvSpPr>
          <p:nvPr/>
        </p:nvSpPr>
        <p:spPr bwMode="auto">
          <a:xfrm>
            <a:off x="2652714" y="4651375"/>
            <a:ext cx="3455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Fatto normativo</a:t>
            </a:r>
          </a:p>
        </p:txBody>
      </p:sp>
      <p:sp>
        <p:nvSpPr>
          <p:cNvPr id="9" name="Rettangolo 8">
            <a:hlinkClick r:id="rId2"/>
          </p:cNvPr>
          <p:cNvSpPr/>
          <p:nvPr/>
        </p:nvSpPr>
        <p:spPr>
          <a:xfrm>
            <a:off x="2547939" y="1423988"/>
            <a:ext cx="1851025" cy="647700"/>
          </a:xfrm>
          <a:prstGeom prst="rect">
            <a:avLst/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547939" y="4511675"/>
            <a:ext cx="2066925" cy="64928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11" name="Freccia in giù 10"/>
          <p:cNvSpPr/>
          <p:nvPr/>
        </p:nvSpPr>
        <p:spPr>
          <a:xfrm>
            <a:off x="4614864" y="1920876"/>
            <a:ext cx="46037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7181" name="CasellaDiTesto 1"/>
          <p:cNvSpPr txBox="1">
            <a:spLocks noChangeArrowheads="1"/>
          </p:cNvSpPr>
          <p:nvPr/>
        </p:nvSpPr>
        <p:spPr bwMode="auto">
          <a:xfrm>
            <a:off x="4184651" y="2322514"/>
            <a:ext cx="473551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b="1"/>
              <a:t>fatto giuridico</a:t>
            </a:r>
            <a:r>
              <a:rPr lang="it-IT" altLang="it-IT" sz="1600"/>
              <a:t> indica un avvenimento o una situazione prevista dalla </a:t>
            </a:r>
            <a:r>
              <a:rPr lang="it-IT" altLang="it-IT" sz="1600">
                <a:hlinkClick r:id="rId3" tooltip="Fattispecie"/>
              </a:rPr>
              <a:t>fattispecie</a:t>
            </a:r>
            <a:r>
              <a:rPr lang="it-IT" altLang="it-IT" sz="1600"/>
              <a:t> di una </a:t>
            </a:r>
            <a:r>
              <a:rPr lang="it-IT" altLang="it-IT" sz="1600">
                <a:hlinkClick r:id="rId4" tooltip="Norma (diritto)"/>
              </a:rPr>
              <a:t>norma</a:t>
            </a:r>
            <a:r>
              <a:rPr lang="it-IT" altLang="it-IT" sz="1600"/>
              <a:t>. Al verificarsi del fatto giuridico la norma ricollega il prodursi di un </a:t>
            </a:r>
            <a:r>
              <a:rPr lang="it-IT" altLang="it-IT" sz="1600" i="1">
                <a:hlinkClick r:id="rId5" tooltip="Effetto giuridico"/>
              </a:rPr>
              <a:t>effetto giuridico</a:t>
            </a:r>
            <a:r>
              <a:rPr lang="it-IT" altLang="it-IT" sz="1600"/>
              <a:t>, ossia la costituzione, modificazione o estinzione di un </a:t>
            </a:r>
            <a:r>
              <a:rPr lang="it-IT" altLang="it-IT" sz="1600">
                <a:hlinkClick r:id="rId6" tooltip="Rapporto giuridico"/>
              </a:rPr>
              <a:t>rapporto giuridico</a:t>
            </a:r>
            <a:r>
              <a:rPr lang="it-IT" altLang="it-IT" sz="1600"/>
              <a:t>.</a:t>
            </a:r>
          </a:p>
        </p:txBody>
      </p:sp>
      <p:sp>
        <p:nvSpPr>
          <p:cNvPr id="6158" name="CasellaDiTesto 4"/>
          <p:cNvSpPr txBox="1">
            <a:spLocks noChangeArrowheads="1"/>
          </p:cNvSpPr>
          <p:nvPr/>
        </p:nvSpPr>
        <p:spPr bwMode="auto">
          <a:xfrm>
            <a:off x="4379913" y="5360988"/>
            <a:ext cx="568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600" dirty="0"/>
              <a:t>= </a:t>
            </a:r>
            <a:r>
              <a:rPr lang="it-IT" altLang="it-IT" sz="1600" b="1" dirty="0"/>
              <a:t>fonte fatto</a:t>
            </a:r>
            <a:r>
              <a:rPr lang="it-IT" altLang="it-IT" sz="1600" dirty="0"/>
              <a:t> = fatto giuridico abilitato dall’ordinamento (norma di riconoscimento) a </a:t>
            </a:r>
            <a:r>
              <a:rPr lang="it-IT" alt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produrre norme giuridiche</a:t>
            </a:r>
            <a:endParaRPr lang="it-IT" altLang="it-IT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26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649894" y="4652169"/>
            <a:ext cx="1730019" cy="359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77" name="CasellaDiTesto 5"/>
          <p:cNvSpPr txBox="1">
            <a:spLocks noChangeArrowheads="1"/>
          </p:cNvSpPr>
          <p:nvPr/>
        </p:nvSpPr>
        <p:spPr bwMode="auto">
          <a:xfrm>
            <a:off x="2652714" y="4651375"/>
            <a:ext cx="3455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/>
              <a:t>Atto </a:t>
            </a:r>
            <a:r>
              <a:rPr lang="it-IT" altLang="it-IT" sz="1800" dirty="0"/>
              <a:t>normativo</a:t>
            </a:r>
          </a:p>
        </p:txBody>
      </p:sp>
      <p:sp>
        <p:nvSpPr>
          <p:cNvPr id="2" name="Rettangolo 1"/>
          <p:cNvSpPr/>
          <p:nvPr/>
        </p:nvSpPr>
        <p:spPr>
          <a:xfrm>
            <a:off x="2726724" y="1490664"/>
            <a:ext cx="1653189" cy="47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5808663" y="5373689"/>
            <a:ext cx="1295400" cy="35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919288" y="260351"/>
            <a:ext cx="82296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chemeClr val="tx2"/>
                </a:solidFill>
              </a:rPr>
              <a:t>Fonti atto, fonti </a:t>
            </a:r>
            <a:r>
              <a:rPr lang="it-IT" altLang="it-IT" sz="2800" dirty="0" smtClean="0">
                <a:solidFill>
                  <a:schemeClr val="tx2"/>
                </a:solidFill>
              </a:rPr>
              <a:t>fatto: </a:t>
            </a:r>
            <a:r>
              <a:rPr lang="it-IT" altLang="it-IT" sz="2800" dirty="0" smtClean="0">
                <a:solidFill>
                  <a:schemeClr val="tx2"/>
                </a:solidFill>
              </a:rPr>
              <a:t>fatto </a:t>
            </a:r>
            <a:r>
              <a:rPr lang="it-IT" altLang="it-IT" sz="2800" dirty="0" smtClean="0">
                <a:solidFill>
                  <a:schemeClr val="tx2"/>
                </a:solidFill>
              </a:rPr>
              <a:t>vs. fatti «normativi»</a:t>
            </a:r>
            <a:endParaRPr lang="it-IT" altLang="it-IT" sz="2800" dirty="0">
              <a:solidFill>
                <a:schemeClr val="tx2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248526" y="1341439"/>
            <a:ext cx="2016125" cy="719137"/>
          </a:xfrm>
          <a:prstGeom prst="rect">
            <a:avLst/>
          </a:prstGeom>
          <a:solidFill>
            <a:srgbClr val="00B05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Genere comune</a:t>
            </a:r>
          </a:p>
        </p:txBody>
      </p:sp>
      <p:sp>
        <p:nvSpPr>
          <p:cNvPr id="4" name="Freccia a destra 3"/>
          <p:cNvSpPr/>
          <p:nvPr/>
        </p:nvSpPr>
        <p:spPr>
          <a:xfrm rot="10800000">
            <a:off x="5622925" y="1700213"/>
            <a:ext cx="1193800" cy="69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7967664" y="4292600"/>
            <a:ext cx="2016125" cy="719138"/>
          </a:xfrm>
          <a:prstGeom prst="rect">
            <a:avLst/>
          </a:prstGeom>
          <a:solidFill>
            <a:srgbClr val="00B05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Differenza specifica</a:t>
            </a:r>
          </a:p>
        </p:txBody>
      </p:sp>
      <p:sp>
        <p:nvSpPr>
          <p:cNvPr id="8" name="Freccia a destra 7"/>
          <p:cNvSpPr/>
          <p:nvPr/>
        </p:nvSpPr>
        <p:spPr>
          <a:xfrm rot="10800000">
            <a:off x="6091238" y="4802188"/>
            <a:ext cx="1192212" cy="68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7176" name="CasellaDiTesto 4"/>
          <p:cNvSpPr txBox="1">
            <a:spLocks noChangeArrowheads="1"/>
          </p:cNvSpPr>
          <p:nvPr/>
        </p:nvSpPr>
        <p:spPr bwMode="auto">
          <a:xfrm>
            <a:off x="2763839" y="1516064"/>
            <a:ext cx="2808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A</a:t>
            </a:r>
            <a:r>
              <a:rPr lang="it-IT" altLang="it-IT" sz="1800" dirty="0" smtClean="0"/>
              <a:t>tto </a:t>
            </a:r>
            <a:r>
              <a:rPr lang="it-IT" altLang="it-IT" sz="1800" dirty="0"/>
              <a:t>giuridico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4614864" y="1920876"/>
            <a:ext cx="46037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7181" name="CasellaDiTesto 1"/>
          <p:cNvSpPr txBox="1">
            <a:spLocks noChangeArrowheads="1"/>
          </p:cNvSpPr>
          <p:nvPr/>
        </p:nvSpPr>
        <p:spPr bwMode="auto">
          <a:xfrm>
            <a:off x="4184651" y="2322514"/>
            <a:ext cx="47355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b="1" dirty="0"/>
              <a:t>a</a:t>
            </a:r>
            <a:r>
              <a:rPr lang="it-IT" altLang="it-IT" sz="1600" b="1" dirty="0" smtClean="0"/>
              <a:t>tto </a:t>
            </a:r>
            <a:r>
              <a:rPr lang="it-IT" altLang="it-IT" sz="1600" b="1" dirty="0"/>
              <a:t>giuridico</a:t>
            </a:r>
            <a:r>
              <a:rPr lang="it-IT" altLang="it-IT" sz="1600" dirty="0"/>
              <a:t> indica un </a:t>
            </a:r>
            <a:r>
              <a:rPr lang="it-IT" altLang="it-IT" sz="1600" dirty="0" smtClean="0"/>
              <a:t>fatto volontario, qualificato dalla</a:t>
            </a:r>
            <a:r>
              <a:rPr lang="it-IT" altLang="it-IT" sz="1600" dirty="0"/>
              <a:t> </a:t>
            </a:r>
            <a:r>
              <a:rPr lang="it-IT" altLang="it-IT" sz="1600" dirty="0">
                <a:hlinkClick r:id="rId2" tooltip="Fattispecie"/>
              </a:rPr>
              <a:t>fattispecie</a:t>
            </a:r>
            <a:r>
              <a:rPr lang="it-IT" altLang="it-IT" sz="1600" dirty="0"/>
              <a:t> di una </a:t>
            </a:r>
            <a:r>
              <a:rPr lang="it-IT" altLang="it-IT" sz="1600" dirty="0">
                <a:hlinkClick r:id="rId3" tooltip="Norma (diritto)"/>
              </a:rPr>
              <a:t>norma</a:t>
            </a:r>
            <a:r>
              <a:rPr lang="it-IT" altLang="it-IT" sz="1600" dirty="0"/>
              <a:t>. Al verificarsi </a:t>
            </a:r>
            <a:r>
              <a:rPr lang="it-IT" altLang="it-IT" sz="1600" dirty="0" smtClean="0"/>
              <a:t>dell’atto </a:t>
            </a:r>
            <a:r>
              <a:rPr lang="it-IT" altLang="it-IT" sz="1600" dirty="0"/>
              <a:t>giuridico la norma ricollega il prodursi di un </a:t>
            </a:r>
            <a:r>
              <a:rPr lang="it-IT" altLang="it-IT" sz="1600" i="1" dirty="0">
                <a:hlinkClick r:id="rId4" tooltip="Effetto giuridico"/>
              </a:rPr>
              <a:t>effetto giuridico</a:t>
            </a:r>
            <a:r>
              <a:rPr lang="it-IT" altLang="it-IT" sz="1600" dirty="0"/>
              <a:t>, ossia la costituzione, modificazione o estinzione di un </a:t>
            </a:r>
            <a:r>
              <a:rPr lang="it-IT" altLang="it-IT" sz="1600" dirty="0">
                <a:hlinkClick r:id="rId5" tooltip="Rapporto giuridico"/>
              </a:rPr>
              <a:t>rapporto giuridico</a:t>
            </a:r>
            <a:r>
              <a:rPr lang="it-IT" altLang="it-IT" sz="1600" dirty="0"/>
              <a:t>.</a:t>
            </a:r>
          </a:p>
        </p:txBody>
      </p:sp>
      <p:sp>
        <p:nvSpPr>
          <p:cNvPr id="6158" name="CasellaDiTesto 4"/>
          <p:cNvSpPr txBox="1">
            <a:spLocks noChangeArrowheads="1"/>
          </p:cNvSpPr>
          <p:nvPr/>
        </p:nvSpPr>
        <p:spPr bwMode="auto">
          <a:xfrm>
            <a:off x="4379913" y="5360988"/>
            <a:ext cx="568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600" dirty="0"/>
              <a:t>= </a:t>
            </a:r>
            <a:r>
              <a:rPr lang="it-IT" altLang="it-IT" sz="1600" b="1" dirty="0"/>
              <a:t>fonte </a:t>
            </a:r>
            <a:r>
              <a:rPr lang="it-IT" altLang="it-IT" sz="1600" b="1" dirty="0" smtClean="0"/>
              <a:t>atto</a:t>
            </a:r>
            <a:r>
              <a:rPr lang="it-IT" altLang="it-IT" sz="1600" dirty="0" smtClean="0"/>
              <a:t> </a:t>
            </a:r>
            <a:r>
              <a:rPr lang="it-IT" altLang="it-IT" sz="1600" dirty="0"/>
              <a:t>= </a:t>
            </a:r>
            <a:r>
              <a:rPr lang="it-IT" altLang="it-IT" sz="1600" dirty="0" smtClean="0"/>
              <a:t>atto </a:t>
            </a:r>
            <a:r>
              <a:rPr lang="it-IT" altLang="it-IT" sz="1600" dirty="0"/>
              <a:t>giuridico abilitato dall’ordinamento (norma di riconoscimento) a </a:t>
            </a:r>
            <a:r>
              <a:rPr lang="it-IT" alt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produrre norme </a:t>
            </a:r>
            <a:r>
              <a:rPr lang="it-IT" alt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giuridiche. La norma di riconoscimento indica il soggetto e le forme procedimentali di produzione dell’atto normativo</a:t>
            </a:r>
            <a:endParaRPr lang="it-IT" altLang="it-IT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566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96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bin</dc:creator>
  <cp:lastModifiedBy>roberto bin</cp:lastModifiedBy>
  <cp:revision>3</cp:revision>
  <dcterms:created xsi:type="dcterms:W3CDTF">2017-10-04T08:34:04Z</dcterms:created>
  <dcterms:modified xsi:type="dcterms:W3CDTF">2018-10-03T10:15:39Z</dcterms:modified>
</cp:coreProperties>
</file>